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80" r:id="rId5"/>
    <p:sldId id="281" r:id="rId6"/>
    <p:sldId id="283" r:id="rId7"/>
    <p:sldId id="284" r:id="rId8"/>
    <p:sldId id="285" r:id="rId9"/>
    <p:sldId id="286" r:id="rId10"/>
    <p:sldId id="287" r:id="rId11"/>
    <p:sldId id="282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Objective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Sharing insights from the analysis.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Conclusion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Future Scope of the analysis.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Performing EDA on 365DataScience dataset.</a:t>
          </a:r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Result of Analysis</a:t>
          </a:r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E8187CBA-B6EB-4BBC-BCC0-339DB87E3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outcome of the analysis.</a:t>
          </a:r>
        </a:p>
      </dgm:t>
    </dgm:pt>
    <dgm:pt modelId="{CB987E53-4098-4D8D-9D99-7AABD73DFF46}" type="parTrans" cxnId="{ED501E63-2CCC-4A9B-9C45-502D1F7ED63B}">
      <dgm:prSet/>
      <dgm:spPr/>
      <dgm:t>
        <a:bodyPr/>
        <a:lstStyle/>
        <a:p>
          <a:endParaRPr lang="en-IN"/>
        </a:p>
      </dgm:t>
    </dgm:pt>
    <dgm:pt modelId="{DF7B4ECD-4D57-4654-ABDF-7EC6C488B5CD}" type="sibTrans" cxnId="{ED501E63-2CCC-4A9B-9C45-502D1F7ED63B}">
      <dgm:prSet/>
      <dgm:spPr/>
      <dgm:t>
        <a:bodyPr/>
        <a:lstStyle/>
        <a:p>
          <a:endParaRPr lang="en-IN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ED501E63-2CCC-4A9B-9C45-502D1F7ED63B}" srcId="{1C1B28B7-2609-4BAA-AAAB-5801EDFD334C}" destId="{E8187CBA-B6EB-4BBC-BCC0-339DB87E3A60}" srcOrd="0" destOrd="0" parTransId="{CB987E53-4098-4D8D-9D99-7AABD73DFF46}" sibTransId="{DF7B4ECD-4D57-4654-ABDF-7EC6C488B5CD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B0B11DF4-34D6-4B62-B74E-0985A2A1CBD0}" type="presOf" srcId="{E8187CBA-B6EB-4BBC-BCC0-339DB87E3A60}" destId="{6418EBED-F111-425B-8EE2-06B8B2297A68}" srcOrd="0" destOrd="0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8227C-830D-49A7-8D0E-A2D3102FD00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816F6C-DFE0-4059-AADD-5C2D9514C727}">
      <dgm:prSet phldrT="[Text]" custT="1"/>
      <dgm:spPr/>
      <dgm:t>
        <a:bodyPr/>
        <a:lstStyle/>
        <a:p>
          <a:r>
            <a:rPr lang="en-US" sz="2000" dirty="0"/>
            <a:t>Successfully performed EDA on the given dataset</a:t>
          </a:r>
          <a:endParaRPr lang="en-IN" sz="2000" dirty="0"/>
        </a:p>
      </dgm:t>
    </dgm:pt>
    <dgm:pt modelId="{1A021A05-37C1-4F47-807E-C21A33320B4B}" type="parTrans" cxnId="{A4B4371B-26AC-402F-9510-3EDC05015A1B}">
      <dgm:prSet/>
      <dgm:spPr/>
      <dgm:t>
        <a:bodyPr/>
        <a:lstStyle/>
        <a:p>
          <a:endParaRPr lang="en-IN"/>
        </a:p>
      </dgm:t>
    </dgm:pt>
    <dgm:pt modelId="{084133B8-429C-4C6C-A8AB-8FBC287C0026}" type="sibTrans" cxnId="{A4B4371B-26AC-402F-9510-3EDC05015A1B}">
      <dgm:prSet/>
      <dgm:spPr/>
      <dgm:t>
        <a:bodyPr/>
        <a:lstStyle/>
        <a:p>
          <a:endParaRPr lang="en-IN"/>
        </a:p>
      </dgm:t>
    </dgm:pt>
    <dgm:pt modelId="{BBD835B0-41F3-434A-807D-B7DEC1CC0E3D}">
      <dgm:prSet phldrT="[Text]" custT="1"/>
      <dgm:spPr/>
      <dgm:t>
        <a:bodyPr/>
        <a:lstStyle/>
        <a:p>
          <a:r>
            <a:rPr lang="en-US" sz="2000" dirty="0"/>
            <a:t>There exist no relationship between top enrolled courses and the best selling courses.</a:t>
          </a:r>
          <a:endParaRPr lang="en-IN" sz="2000" dirty="0"/>
        </a:p>
      </dgm:t>
    </dgm:pt>
    <dgm:pt modelId="{DE75F5B3-AF36-418C-869F-C658B923A6D4}" type="parTrans" cxnId="{11B35EDD-20B2-4133-B227-E673E20E5C83}">
      <dgm:prSet/>
      <dgm:spPr/>
      <dgm:t>
        <a:bodyPr/>
        <a:lstStyle/>
        <a:p>
          <a:endParaRPr lang="en-IN"/>
        </a:p>
      </dgm:t>
    </dgm:pt>
    <dgm:pt modelId="{9E567070-3E40-4B7A-9F39-7D712F2FEEF0}" type="sibTrans" cxnId="{11B35EDD-20B2-4133-B227-E673E20E5C83}">
      <dgm:prSet/>
      <dgm:spPr/>
      <dgm:t>
        <a:bodyPr/>
        <a:lstStyle/>
        <a:p>
          <a:endParaRPr lang="en-IN"/>
        </a:p>
      </dgm:t>
    </dgm:pt>
    <dgm:pt modelId="{2479248C-80BC-4C09-B9E4-C855CAC4D574}">
      <dgm:prSet phldrT="[Text]" custT="1"/>
      <dgm:spPr/>
      <dgm:t>
        <a:bodyPr/>
        <a:lstStyle/>
        <a:p>
          <a:r>
            <a:rPr lang="en-US" sz="2000" dirty="0"/>
            <a:t>Only 6.06% students purchased subscription. </a:t>
          </a:r>
          <a:endParaRPr lang="en-IN" sz="2000" dirty="0"/>
        </a:p>
      </dgm:t>
    </dgm:pt>
    <dgm:pt modelId="{EA521246-7369-40E5-8353-4AA5BCCE51E4}" type="parTrans" cxnId="{70FE16E3-E9D0-40F4-9942-C135617E60FE}">
      <dgm:prSet/>
      <dgm:spPr/>
      <dgm:t>
        <a:bodyPr/>
        <a:lstStyle/>
        <a:p>
          <a:endParaRPr lang="en-IN"/>
        </a:p>
      </dgm:t>
    </dgm:pt>
    <dgm:pt modelId="{C65D37B9-2A2A-4230-87C0-5B30F4AE06AF}" type="sibTrans" cxnId="{70FE16E3-E9D0-40F4-9942-C135617E60FE}">
      <dgm:prSet/>
      <dgm:spPr/>
      <dgm:t>
        <a:bodyPr/>
        <a:lstStyle/>
        <a:p>
          <a:endParaRPr lang="en-IN"/>
        </a:p>
      </dgm:t>
    </dgm:pt>
    <dgm:pt modelId="{9D603638-329A-4402-93B3-D8BF7142D27D}" type="pres">
      <dgm:prSet presAssocID="{FFC8227C-830D-49A7-8D0E-A2D3102FD009}" presName="Name0" presStyleCnt="0">
        <dgm:presLayoutVars>
          <dgm:chMax val="7"/>
          <dgm:chPref val="7"/>
          <dgm:dir/>
        </dgm:presLayoutVars>
      </dgm:prSet>
      <dgm:spPr/>
    </dgm:pt>
    <dgm:pt modelId="{7480E633-4884-47E9-8BCB-7015430719BA}" type="pres">
      <dgm:prSet presAssocID="{FFC8227C-830D-49A7-8D0E-A2D3102FD009}" presName="Name1" presStyleCnt="0"/>
      <dgm:spPr/>
    </dgm:pt>
    <dgm:pt modelId="{D5805F87-530C-49E8-B0C2-3EBCA9FADF6A}" type="pres">
      <dgm:prSet presAssocID="{FFC8227C-830D-49A7-8D0E-A2D3102FD009}" presName="cycle" presStyleCnt="0"/>
      <dgm:spPr/>
    </dgm:pt>
    <dgm:pt modelId="{63D4506F-2C12-4F79-921F-4BB977B1CF2F}" type="pres">
      <dgm:prSet presAssocID="{FFC8227C-830D-49A7-8D0E-A2D3102FD009}" presName="srcNode" presStyleLbl="node1" presStyleIdx="0" presStyleCnt="3"/>
      <dgm:spPr/>
    </dgm:pt>
    <dgm:pt modelId="{B16849A8-C3AD-4CBD-A17D-D358FD0295E0}" type="pres">
      <dgm:prSet presAssocID="{FFC8227C-830D-49A7-8D0E-A2D3102FD009}" presName="conn" presStyleLbl="parChTrans1D2" presStyleIdx="0" presStyleCnt="1"/>
      <dgm:spPr/>
    </dgm:pt>
    <dgm:pt modelId="{9CDDE320-EB25-4326-A580-2286A8AF4610}" type="pres">
      <dgm:prSet presAssocID="{FFC8227C-830D-49A7-8D0E-A2D3102FD009}" presName="extraNode" presStyleLbl="node1" presStyleIdx="0" presStyleCnt="3"/>
      <dgm:spPr/>
    </dgm:pt>
    <dgm:pt modelId="{A89AE464-AA54-475D-8B77-B4E33CDFD5CD}" type="pres">
      <dgm:prSet presAssocID="{FFC8227C-830D-49A7-8D0E-A2D3102FD009}" presName="dstNode" presStyleLbl="node1" presStyleIdx="0" presStyleCnt="3"/>
      <dgm:spPr/>
    </dgm:pt>
    <dgm:pt modelId="{E736D289-1542-4FC4-98E5-9841A32E4E25}" type="pres">
      <dgm:prSet presAssocID="{9E816F6C-DFE0-4059-AADD-5C2D9514C727}" presName="text_1" presStyleLbl="node1" presStyleIdx="0" presStyleCnt="3">
        <dgm:presLayoutVars>
          <dgm:bulletEnabled val="1"/>
        </dgm:presLayoutVars>
      </dgm:prSet>
      <dgm:spPr/>
    </dgm:pt>
    <dgm:pt modelId="{16E51063-0B8A-4D98-98D6-0BA5E4C877DF}" type="pres">
      <dgm:prSet presAssocID="{9E816F6C-DFE0-4059-AADD-5C2D9514C727}" presName="accent_1" presStyleCnt="0"/>
      <dgm:spPr/>
    </dgm:pt>
    <dgm:pt modelId="{BBD7A987-FBEA-4350-8CA6-BA9A956BB949}" type="pres">
      <dgm:prSet presAssocID="{9E816F6C-DFE0-4059-AADD-5C2D9514C727}" presName="accentRepeatNode" presStyleLbl="solidFgAcc1" presStyleIdx="0" presStyleCnt="3" custLinFactNeighborX="-5757"/>
      <dgm:spPr/>
    </dgm:pt>
    <dgm:pt modelId="{2411B4AC-0F91-47E9-AA4C-C135A021B415}" type="pres">
      <dgm:prSet presAssocID="{BBD835B0-41F3-434A-807D-B7DEC1CC0E3D}" presName="text_2" presStyleLbl="node1" presStyleIdx="1" presStyleCnt="3" custLinFactNeighborX="517">
        <dgm:presLayoutVars>
          <dgm:bulletEnabled val="1"/>
        </dgm:presLayoutVars>
      </dgm:prSet>
      <dgm:spPr/>
    </dgm:pt>
    <dgm:pt modelId="{C3D78C23-C3CA-4B6A-8853-D0095BE9C43E}" type="pres">
      <dgm:prSet presAssocID="{BBD835B0-41F3-434A-807D-B7DEC1CC0E3D}" presName="accent_2" presStyleCnt="0"/>
      <dgm:spPr/>
    </dgm:pt>
    <dgm:pt modelId="{63A934C7-62CD-46D2-B6E1-8BEB0E822E63}" type="pres">
      <dgm:prSet presAssocID="{BBD835B0-41F3-434A-807D-B7DEC1CC0E3D}" presName="accentRepeatNode" presStyleLbl="solidFgAcc1" presStyleIdx="1" presStyleCnt="3"/>
      <dgm:spPr/>
    </dgm:pt>
    <dgm:pt modelId="{09B28644-E36B-4989-B560-F32E1D89CEC9}" type="pres">
      <dgm:prSet presAssocID="{2479248C-80BC-4C09-B9E4-C855CAC4D574}" presName="text_3" presStyleLbl="node1" presStyleIdx="2" presStyleCnt="3">
        <dgm:presLayoutVars>
          <dgm:bulletEnabled val="1"/>
        </dgm:presLayoutVars>
      </dgm:prSet>
      <dgm:spPr/>
    </dgm:pt>
    <dgm:pt modelId="{3F282460-0B23-468E-96BB-0D6D0B8B57FA}" type="pres">
      <dgm:prSet presAssocID="{2479248C-80BC-4C09-B9E4-C855CAC4D574}" presName="accent_3" presStyleCnt="0"/>
      <dgm:spPr/>
    </dgm:pt>
    <dgm:pt modelId="{B497FB4C-CAD6-46A8-A1C7-CD1D86B6C20E}" type="pres">
      <dgm:prSet presAssocID="{2479248C-80BC-4C09-B9E4-C855CAC4D574}" presName="accentRepeatNode" presStyleLbl="solidFgAcc1" presStyleIdx="2" presStyleCnt="3"/>
      <dgm:spPr/>
    </dgm:pt>
  </dgm:ptLst>
  <dgm:cxnLst>
    <dgm:cxn modelId="{A4B4371B-26AC-402F-9510-3EDC05015A1B}" srcId="{FFC8227C-830D-49A7-8D0E-A2D3102FD009}" destId="{9E816F6C-DFE0-4059-AADD-5C2D9514C727}" srcOrd="0" destOrd="0" parTransId="{1A021A05-37C1-4F47-807E-C21A33320B4B}" sibTransId="{084133B8-429C-4C6C-A8AB-8FBC287C0026}"/>
    <dgm:cxn modelId="{B2163A31-6DE3-4492-BB1B-0945FB32750E}" type="presOf" srcId="{9E816F6C-DFE0-4059-AADD-5C2D9514C727}" destId="{E736D289-1542-4FC4-98E5-9841A32E4E25}" srcOrd="0" destOrd="0" presId="urn:microsoft.com/office/officeart/2008/layout/VerticalCurvedList"/>
    <dgm:cxn modelId="{0AA78645-D878-4E40-A036-E5F7AF4C1141}" type="presOf" srcId="{BBD835B0-41F3-434A-807D-B7DEC1CC0E3D}" destId="{2411B4AC-0F91-47E9-AA4C-C135A021B415}" srcOrd="0" destOrd="0" presId="urn:microsoft.com/office/officeart/2008/layout/VerticalCurvedList"/>
    <dgm:cxn modelId="{E06A5C7A-82B2-40C7-9BB6-DDD3A535718D}" type="presOf" srcId="{2479248C-80BC-4C09-B9E4-C855CAC4D574}" destId="{09B28644-E36B-4989-B560-F32E1D89CEC9}" srcOrd="0" destOrd="0" presId="urn:microsoft.com/office/officeart/2008/layout/VerticalCurvedList"/>
    <dgm:cxn modelId="{00F3298B-30DA-43E0-AE6F-8B55F15669F0}" type="presOf" srcId="{FFC8227C-830D-49A7-8D0E-A2D3102FD009}" destId="{9D603638-329A-4402-93B3-D8BF7142D27D}" srcOrd="0" destOrd="0" presId="urn:microsoft.com/office/officeart/2008/layout/VerticalCurvedList"/>
    <dgm:cxn modelId="{E1585ED5-EC04-4EDC-B58A-7A07B70027E4}" type="presOf" srcId="{084133B8-429C-4C6C-A8AB-8FBC287C0026}" destId="{B16849A8-C3AD-4CBD-A17D-D358FD0295E0}" srcOrd="0" destOrd="0" presId="urn:microsoft.com/office/officeart/2008/layout/VerticalCurvedList"/>
    <dgm:cxn modelId="{11B35EDD-20B2-4133-B227-E673E20E5C83}" srcId="{FFC8227C-830D-49A7-8D0E-A2D3102FD009}" destId="{BBD835B0-41F3-434A-807D-B7DEC1CC0E3D}" srcOrd="1" destOrd="0" parTransId="{DE75F5B3-AF36-418C-869F-C658B923A6D4}" sibTransId="{9E567070-3E40-4B7A-9F39-7D712F2FEEF0}"/>
    <dgm:cxn modelId="{70FE16E3-E9D0-40F4-9942-C135617E60FE}" srcId="{FFC8227C-830D-49A7-8D0E-A2D3102FD009}" destId="{2479248C-80BC-4C09-B9E4-C855CAC4D574}" srcOrd="2" destOrd="0" parTransId="{EA521246-7369-40E5-8353-4AA5BCCE51E4}" sibTransId="{C65D37B9-2A2A-4230-87C0-5B30F4AE06AF}"/>
    <dgm:cxn modelId="{F645AD37-CF29-4D13-A0AD-06012FDAFB2B}" type="presParOf" srcId="{9D603638-329A-4402-93B3-D8BF7142D27D}" destId="{7480E633-4884-47E9-8BCB-7015430719BA}" srcOrd="0" destOrd="0" presId="urn:microsoft.com/office/officeart/2008/layout/VerticalCurvedList"/>
    <dgm:cxn modelId="{2D5CEC3A-A245-445A-AEBE-9D38E860A73E}" type="presParOf" srcId="{7480E633-4884-47E9-8BCB-7015430719BA}" destId="{D5805F87-530C-49E8-B0C2-3EBCA9FADF6A}" srcOrd="0" destOrd="0" presId="urn:microsoft.com/office/officeart/2008/layout/VerticalCurvedList"/>
    <dgm:cxn modelId="{0DD897D6-8F7D-4E38-8C62-443451EBA2B3}" type="presParOf" srcId="{D5805F87-530C-49E8-B0C2-3EBCA9FADF6A}" destId="{63D4506F-2C12-4F79-921F-4BB977B1CF2F}" srcOrd="0" destOrd="0" presId="urn:microsoft.com/office/officeart/2008/layout/VerticalCurvedList"/>
    <dgm:cxn modelId="{9DA3AE0D-5BBD-45DA-A80B-46CF8E473022}" type="presParOf" srcId="{D5805F87-530C-49E8-B0C2-3EBCA9FADF6A}" destId="{B16849A8-C3AD-4CBD-A17D-D358FD0295E0}" srcOrd="1" destOrd="0" presId="urn:microsoft.com/office/officeart/2008/layout/VerticalCurvedList"/>
    <dgm:cxn modelId="{F104AA3A-6CC1-41B9-9132-2D7F7372A681}" type="presParOf" srcId="{D5805F87-530C-49E8-B0C2-3EBCA9FADF6A}" destId="{9CDDE320-EB25-4326-A580-2286A8AF4610}" srcOrd="2" destOrd="0" presId="urn:microsoft.com/office/officeart/2008/layout/VerticalCurvedList"/>
    <dgm:cxn modelId="{1443D677-38AE-4D81-BAC9-7FB0ECA2D362}" type="presParOf" srcId="{D5805F87-530C-49E8-B0C2-3EBCA9FADF6A}" destId="{A89AE464-AA54-475D-8B77-B4E33CDFD5CD}" srcOrd="3" destOrd="0" presId="urn:microsoft.com/office/officeart/2008/layout/VerticalCurvedList"/>
    <dgm:cxn modelId="{6876AABA-D68C-4910-B7EB-19C8949BB868}" type="presParOf" srcId="{7480E633-4884-47E9-8BCB-7015430719BA}" destId="{E736D289-1542-4FC4-98E5-9841A32E4E25}" srcOrd="1" destOrd="0" presId="urn:microsoft.com/office/officeart/2008/layout/VerticalCurvedList"/>
    <dgm:cxn modelId="{E40BFD9D-82FC-4E9D-93F9-C02CB99F1B84}" type="presParOf" srcId="{7480E633-4884-47E9-8BCB-7015430719BA}" destId="{16E51063-0B8A-4D98-98D6-0BA5E4C877DF}" srcOrd="2" destOrd="0" presId="urn:microsoft.com/office/officeart/2008/layout/VerticalCurvedList"/>
    <dgm:cxn modelId="{D266A105-E1B6-4724-83BA-8D817E0BCFCB}" type="presParOf" srcId="{16E51063-0B8A-4D98-98D6-0BA5E4C877DF}" destId="{BBD7A987-FBEA-4350-8CA6-BA9A956BB949}" srcOrd="0" destOrd="0" presId="urn:microsoft.com/office/officeart/2008/layout/VerticalCurvedList"/>
    <dgm:cxn modelId="{7876CD30-AF24-43F9-A98F-F5E9F3F351CF}" type="presParOf" srcId="{7480E633-4884-47E9-8BCB-7015430719BA}" destId="{2411B4AC-0F91-47E9-AA4C-C135A021B415}" srcOrd="3" destOrd="0" presId="urn:microsoft.com/office/officeart/2008/layout/VerticalCurvedList"/>
    <dgm:cxn modelId="{0FCA41E9-5292-4B01-BDC3-71E0285E2581}" type="presParOf" srcId="{7480E633-4884-47E9-8BCB-7015430719BA}" destId="{C3D78C23-C3CA-4B6A-8853-D0095BE9C43E}" srcOrd="4" destOrd="0" presId="urn:microsoft.com/office/officeart/2008/layout/VerticalCurvedList"/>
    <dgm:cxn modelId="{C68EFF92-0B6F-444D-A85C-FF976A542D92}" type="presParOf" srcId="{C3D78C23-C3CA-4B6A-8853-D0095BE9C43E}" destId="{63A934C7-62CD-46D2-B6E1-8BEB0E822E63}" srcOrd="0" destOrd="0" presId="urn:microsoft.com/office/officeart/2008/layout/VerticalCurvedList"/>
    <dgm:cxn modelId="{7A0F60A1-309C-44BD-9D87-4FFA4589BB53}" type="presParOf" srcId="{7480E633-4884-47E9-8BCB-7015430719BA}" destId="{09B28644-E36B-4989-B560-F32E1D89CEC9}" srcOrd="5" destOrd="0" presId="urn:microsoft.com/office/officeart/2008/layout/VerticalCurvedList"/>
    <dgm:cxn modelId="{913CE30E-34CA-4C90-8C39-A1495226F654}" type="presParOf" srcId="{7480E633-4884-47E9-8BCB-7015430719BA}" destId="{3F282460-0B23-468E-96BB-0D6D0B8B57FA}" srcOrd="6" destOrd="0" presId="urn:microsoft.com/office/officeart/2008/layout/VerticalCurvedList"/>
    <dgm:cxn modelId="{46B4F546-7240-4505-80BF-707910E1A8FD}" type="presParOf" srcId="{3F282460-0B23-468E-96BB-0D6D0B8B57FA}" destId="{B497FB4C-CAD6-46A8-A1C7-CD1D86B6C2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0550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885414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Objective</a:t>
          </a:r>
        </a:p>
      </dsp:txBody>
      <dsp:txXfrm>
        <a:off x="4228" y="1885414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94707"/>
          <a:ext cx="3088125" cy="614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Performing EDA on 365DataScience dataset.</a:t>
          </a:r>
        </a:p>
      </dsp:txBody>
      <dsp:txXfrm>
        <a:off x="4228" y="2394707"/>
        <a:ext cx="3088125" cy="614532"/>
      </dsp:txXfrm>
    </dsp:sp>
    <dsp:sp modelId="{210823F6-AC1A-46E3-9D99-A319DF497539}">
      <dsp:nvSpPr>
        <dsp:cNvPr id="0" name=""/>
        <dsp:cNvSpPr/>
      </dsp:nvSpPr>
      <dsp:spPr>
        <a:xfrm>
          <a:off x="4636415" y="70550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885414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Result of Analysis</a:t>
          </a:r>
        </a:p>
      </dsp:txBody>
      <dsp:txXfrm>
        <a:off x="3632774" y="1885414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94707"/>
          <a:ext cx="3088125" cy="614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Sharing insights from the analysis.</a:t>
          </a:r>
        </a:p>
      </dsp:txBody>
      <dsp:txXfrm>
        <a:off x="3632774" y="2394707"/>
        <a:ext cx="3088125" cy="614532"/>
      </dsp:txXfrm>
    </dsp:sp>
    <dsp:sp modelId="{B0A3ABD2-C471-4A21-8AEF-3843C86919E1}">
      <dsp:nvSpPr>
        <dsp:cNvPr id="0" name=""/>
        <dsp:cNvSpPr/>
      </dsp:nvSpPr>
      <dsp:spPr>
        <a:xfrm>
          <a:off x="8264962" y="70550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885414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Conclusion</a:t>
          </a:r>
        </a:p>
      </dsp:txBody>
      <dsp:txXfrm>
        <a:off x="7261321" y="1885414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94707"/>
          <a:ext cx="3088125" cy="614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outcome of the analysis.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Scope of the analysis.</a:t>
          </a:r>
        </a:p>
      </dsp:txBody>
      <dsp:txXfrm>
        <a:off x="7261321" y="2394707"/>
        <a:ext cx="3088125" cy="614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849A8-C3AD-4CBD-A17D-D358FD0295E0}">
      <dsp:nvSpPr>
        <dsp:cNvPr id="0" name=""/>
        <dsp:cNvSpPr/>
      </dsp:nvSpPr>
      <dsp:spPr>
        <a:xfrm>
          <a:off x="-4199200" y="-644336"/>
          <a:ext cx="5003424" cy="5003424"/>
        </a:xfrm>
        <a:prstGeom prst="blockArc">
          <a:avLst>
            <a:gd name="adj1" fmla="val 18900000"/>
            <a:gd name="adj2" fmla="val 2700000"/>
            <a:gd name="adj3" fmla="val 432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6D289-1542-4FC4-98E5-9841A32E4E25}">
      <dsp:nvSpPr>
        <dsp:cNvPr id="0" name=""/>
        <dsp:cNvSpPr/>
      </dsp:nvSpPr>
      <dsp:spPr>
        <a:xfrm>
          <a:off x="517200" y="371475"/>
          <a:ext cx="9786804" cy="742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1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Successfully performed EDA on the given dataset</a:t>
          </a:r>
          <a:endParaRPr lang="en-IN" sz="2000" kern="1200" dirty="0"/>
        </a:p>
      </dsp:txBody>
      <dsp:txXfrm>
        <a:off x="517200" y="371475"/>
        <a:ext cx="9786804" cy="742950"/>
      </dsp:txXfrm>
    </dsp:sp>
    <dsp:sp modelId="{BBD7A987-FBEA-4350-8CA6-BA9A956BB949}">
      <dsp:nvSpPr>
        <dsp:cNvPr id="0" name=""/>
        <dsp:cNvSpPr/>
      </dsp:nvSpPr>
      <dsp:spPr>
        <a:xfrm>
          <a:off x="0" y="278606"/>
          <a:ext cx="928687" cy="9286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1B4AC-0F91-47E9-AA4C-C135A021B415}">
      <dsp:nvSpPr>
        <dsp:cNvPr id="0" name=""/>
        <dsp:cNvSpPr/>
      </dsp:nvSpPr>
      <dsp:spPr>
        <a:xfrm>
          <a:off x="836464" y="1485900"/>
          <a:ext cx="9516741" cy="742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1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There exist no relationship between top enrolled courses and the best selling courses.</a:t>
          </a:r>
          <a:endParaRPr lang="en-IN" sz="2000" kern="1200" dirty="0"/>
        </a:p>
      </dsp:txBody>
      <dsp:txXfrm>
        <a:off x="836464" y="1485900"/>
        <a:ext cx="9516741" cy="742950"/>
      </dsp:txXfrm>
    </dsp:sp>
    <dsp:sp modelId="{63A934C7-62CD-46D2-B6E1-8BEB0E822E63}">
      <dsp:nvSpPr>
        <dsp:cNvPr id="0" name=""/>
        <dsp:cNvSpPr/>
      </dsp:nvSpPr>
      <dsp:spPr>
        <a:xfrm>
          <a:off x="322918" y="1393031"/>
          <a:ext cx="928687" cy="9286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28644-E36B-4989-B560-F32E1D89CEC9}">
      <dsp:nvSpPr>
        <dsp:cNvPr id="0" name=""/>
        <dsp:cNvSpPr/>
      </dsp:nvSpPr>
      <dsp:spPr>
        <a:xfrm>
          <a:off x="517200" y="2600325"/>
          <a:ext cx="9786804" cy="742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1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Only 6.06% students purchased subscription. </a:t>
          </a:r>
          <a:endParaRPr lang="en-IN" sz="2000" kern="1200" dirty="0"/>
        </a:p>
      </dsp:txBody>
      <dsp:txXfrm>
        <a:off x="517200" y="2600325"/>
        <a:ext cx="9786804" cy="742950"/>
      </dsp:txXfrm>
    </dsp:sp>
    <dsp:sp modelId="{B497FB4C-CAD6-46A8-A1C7-CD1D86B6C20E}">
      <dsp:nvSpPr>
        <dsp:cNvPr id="0" name=""/>
        <dsp:cNvSpPr/>
      </dsp:nvSpPr>
      <dsp:spPr>
        <a:xfrm>
          <a:off x="52856" y="2507456"/>
          <a:ext cx="928687" cy="9286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6T14:25:44.9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12.651"/>
      <inkml:brushProperty name="anchorY" value="-1195.82751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76DA-3CAF-4ADF-BAEE-F4EE2D679AFC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3652-A636-4C0D-AC5E-5D1D1AD25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67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1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301" y="870012"/>
            <a:ext cx="3870663" cy="246799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effectLst/>
                <a:latin typeface="Book Antiqua" panose="02040602050305030304" pitchFamily="18" charset="0"/>
              </a:rPr>
              <a:t>365DataScience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5301" y="3735850"/>
            <a:ext cx="3710864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sz="1800" b="1" dirty="0">
                <a:solidFill>
                  <a:srgbClr val="5792BA"/>
                </a:solidFill>
                <a:effectLst/>
              </a:rPr>
              <a:t>Presented By : </a:t>
            </a:r>
            <a:r>
              <a:rPr lang="en-US" sz="1800" dirty="0">
                <a:solidFill>
                  <a:srgbClr val="5792BA"/>
                </a:solidFill>
                <a:effectLst/>
              </a:rPr>
              <a:t>Neha Yasmin</a:t>
            </a:r>
          </a:p>
          <a:p>
            <a:pPr algn="l"/>
            <a:r>
              <a:rPr lang="en-US" sz="1800" b="1" dirty="0">
                <a:solidFill>
                  <a:srgbClr val="5792BA"/>
                </a:solidFill>
                <a:effectLst/>
              </a:rPr>
              <a:t>Last Updated : </a:t>
            </a:r>
            <a:r>
              <a:rPr lang="en-US" sz="1800" dirty="0">
                <a:solidFill>
                  <a:srgbClr val="5792BA"/>
                </a:solidFill>
                <a:effectLst/>
              </a:rPr>
              <a:t>December 16, 2022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Book Antiqua" panose="02040602050305030304" pitchFamily="18" charset="0"/>
              </a:rPr>
              <a:t>Contents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29725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D238-9ECB-4633-CC60-4B64182D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Students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D2B7B-F00E-732D-5942-592C38CE4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1231" y="2831976"/>
            <a:ext cx="4888638" cy="293752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The map shows 365DataScience students across different countries.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dirty="0"/>
              <a:t>Maximum number of students are from India followed by United States and England.</a:t>
            </a:r>
          </a:p>
          <a:p>
            <a:pPr algn="l"/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83EED9B0-7DC1-A35B-4B7B-C94A127B9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15" t="11496" r="29928" b="29713"/>
          <a:stretch/>
        </p:blipFill>
        <p:spPr>
          <a:xfrm>
            <a:off x="6382601" y="1686757"/>
            <a:ext cx="5318168" cy="3560403"/>
          </a:xfrm>
        </p:spPr>
      </p:pic>
    </p:spTree>
    <p:extLst>
      <p:ext uri="{BB962C8B-B14F-4D97-AF65-F5344CB8AC3E}">
        <p14:creationId xmlns:p14="http://schemas.microsoft.com/office/powerpoint/2010/main" val="19686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EF63-A8A7-D40F-3DDD-EF74AE0A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Courses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59BDA-9476-EF0E-9FE7-749F27C9F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0"/>
            <a:ext cx="4119844" cy="3301321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 Bar Chart shows the most enrolled courses.</a:t>
            </a:r>
          </a:p>
          <a:p>
            <a:pPr algn="l"/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 number written in front of each bar shows the number of student enrolled in that course.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These courses are also most recommended ones in their website.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F648AF-2E76-E5CB-E094-74C10E96C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61" t="44206" r="588" b="41600"/>
          <a:stretch/>
        </p:blipFill>
        <p:spPr>
          <a:xfrm>
            <a:off x="5836337" y="2431518"/>
            <a:ext cx="5962087" cy="2316108"/>
          </a:xfrm>
        </p:spPr>
      </p:pic>
    </p:spTree>
    <p:extLst>
      <p:ext uri="{BB962C8B-B14F-4D97-AF65-F5344CB8AC3E}">
        <p14:creationId xmlns:p14="http://schemas.microsoft.com/office/powerpoint/2010/main" val="260925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4F5D-167F-D5FE-68A6-0350D5FC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Best Rated Courses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CE5DB-97E1-6B7C-E0D6-8B073E017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918358"/>
            <a:ext cx="5105265" cy="3016250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None of the best rated courses are among the top courses of 365DataScience.</a:t>
            </a:r>
          </a:p>
          <a:p>
            <a:pPr algn="l"/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Also, they are not suggested to the students on the website as much as their top enrolled courses.</a:t>
            </a: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BA619C1-E9EF-BD47-33BB-8BF431ED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" t="10558"/>
          <a:stretch/>
        </p:blipFill>
        <p:spPr>
          <a:xfrm>
            <a:off x="7155404" y="1941901"/>
            <a:ext cx="3835152" cy="3747700"/>
          </a:xfrm>
        </p:spPr>
      </p:pic>
    </p:spTree>
    <p:extLst>
      <p:ext uri="{BB962C8B-B14F-4D97-AF65-F5344CB8AC3E}">
        <p14:creationId xmlns:p14="http://schemas.microsoft.com/office/powerpoint/2010/main" val="125155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3F89-5B04-D9C6-F07F-6B6188E4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Monthly Views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01CA-4A44-BE3A-F606-D9C3DDB4D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" t="2933" r="-159" b="2822"/>
          <a:stretch/>
        </p:blipFill>
        <p:spPr>
          <a:xfrm>
            <a:off x="5646198" y="2191441"/>
            <a:ext cx="6107837" cy="30783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60ED3-5DB8-757F-CFE1-ED4CCFA22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806516"/>
            <a:ext cx="4266468" cy="307834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 line chart shows the monthly course views on their website.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February, March, August shows the highest growth whereas September shows the decline  in the views.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967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6519-5812-2E59-BE28-5D4F4E7F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Subscription 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DE008-6C78-6DEB-6051-32DDDC410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4945467" cy="3016250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 line chart shows different subscription plan purchases by different students over months.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effectLst/>
              </a:rPr>
              <a:t>The annual subscription plan is purchased the most by the students followed by monthly subscription.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dirty="0">
              <a:effectLst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88869D-1D14-026A-FE1C-90A7D8F6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4738" r="130"/>
          <a:stretch/>
        </p:blipFill>
        <p:spPr>
          <a:xfrm>
            <a:off x="6590189" y="545012"/>
            <a:ext cx="4350664" cy="3037026"/>
          </a:xfr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3AD1A748-6208-18EF-2581-ABF560E42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6" t="13379" r="134" b="62492"/>
          <a:stretch/>
        </p:blipFill>
        <p:spPr>
          <a:xfrm>
            <a:off x="6590190" y="3941687"/>
            <a:ext cx="4350663" cy="23880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2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BC72-4849-207F-83E1-40682AA5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Conclusion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AC4E5CF-CB35-D129-3FBE-42C0908AB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4823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CF5BCF-D4C1-9A9C-C9E1-9AE8C861FB9F}"/>
                  </a:ext>
                </a:extLst>
              </p14:cNvPr>
              <p14:cNvContentPartPr/>
              <p14:nvPr/>
            </p14:nvContentPartPr>
            <p14:xfrm>
              <a:off x="-453327" y="290259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CF5BCF-D4C1-9A9C-C9E1-9AE8C861FB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70967" y="288495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C21E63F-B8D5-9F82-5C61-736679B20F6A}"/>
              </a:ext>
            </a:extLst>
          </p:cNvPr>
          <p:cNvSpPr txBox="1"/>
          <p:nvPr/>
        </p:nvSpPr>
        <p:spPr>
          <a:xfrm>
            <a:off x="4457331" y="5637311"/>
            <a:ext cx="68202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analysis doesn’t answer the ‘why’ questions due to the limitations of the dataset.</a:t>
            </a:r>
          </a:p>
          <a:p>
            <a:r>
              <a:rPr lang="en-US" sz="1400" dirty="0"/>
              <a:t>Additional analysis is done in </a:t>
            </a:r>
            <a:r>
              <a:rPr lang="en-US" sz="1400"/>
              <a:t>the attached SQL </a:t>
            </a:r>
            <a:r>
              <a:rPr lang="en-US" sz="1400" dirty="0"/>
              <a:t>file.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6452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3A85-0365-0036-5219-B8BA0AC2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07" y="2660342"/>
            <a:ext cx="10353762" cy="12573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 Antiqua" panose="02040602050305030304" pitchFamily="18" charset="0"/>
              </a:rPr>
              <a:t>Thank You</a:t>
            </a:r>
            <a:endParaRPr lang="en-IN" sz="9600" b="1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96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{EAFB076B-CDF0-438B-A76F-B3F2250E3D37}tf11665031_win32</Template>
  <TotalTime>207</TotalTime>
  <Words>264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Nova</vt:lpstr>
      <vt:lpstr>Arial Nova Light</vt:lpstr>
      <vt:lpstr>Book Antiqua</vt:lpstr>
      <vt:lpstr>Calibri</vt:lpstr>
      <vt:lpstr>Wingdings</vt:lpstr>
      <vt:lpstr>Wingdings 2</vt:lpstr>
      <vt:lpstr>SlateVTI</vt:lpstr>
      <vt:lpstr>365DataScience</vt:lpstr>
      <vt:lpstr>Contents</vt:lpstr>
      <vt:lpstr>Students</vt:lpstr>
      <vt:lpstr>Courses</vt:lpstr>
      <vt:lpstr>Best Rated Courses</vt:lpstr>
      <vt:lpstr>Monthly Views</vt:lpstr>
      <vt:lpstr>Subscription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NEHA YASMIN</dc:creator>
  <cp:lastModifiedBy>NEHA YASMIN</cp:lastModifiedBy>
  <cp:revision>4</cp:revision>
  <dcterms:created xsi:type="dcterms:W3CDTF">2022-12-15T15:01:48Z</dcterms:created>
  <dcterms:modified xsi:type="dcterms:W3CDTF">2022-12-16T14:58:07Z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